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2743200" cy="4572000"/>
  <p:notesSz cx="6858000" cy="9144000"/>
  <p:defaultTextStyle>
    <a:defPPr>
      <a:defRPr lang="en-US"/>
    </a:defPPr>
    <a:lvl1pPr marL="0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08986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17972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26958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35944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44931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53917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62903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71889" algn="l" defTabSz="20898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8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40" d="100"/>
          <a:sy n="240" d="100"/>
        </p:scale>
        <p:origin x="-1816" y="-120"/>
      </p:cViewPr>
      <p:guideLst>
        <p:guide orient="horz" pos="1440"/>
        <p:guide pos="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1420284"/>
            <a:ext cx="2331720" cy="9800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2590800"/>
            <a:ext cx="192024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742" y="121709"/>
            <a:ext cx="185261" cy="2601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58" y="121709"/>
            <a:ext cx="510064" cy="2601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" y="2937934"/>
            <a:ext cx="2331720" cy="908050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" y="1937809"/>
            <a:ext cx="2331720" cy="1000125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8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1797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2695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3594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4493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5391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6290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7188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57" y="711200"/>
            <a:ext cx="347663" cy="20118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711200"/>
            <a:ext cx="347663" cy="2011892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9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83092"/>
            <a:ext cx="246888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023409"/>
            <a:ext cx="1212056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8986" indent="0">
              <a:buNone/>
              <a:defRPr sz="900" b="1"/>
            </a:lvl2pPr>
            <a:lvl3pPr marL="417972" indent="0">
              <a:buNone/>
              <a:defRPr sz="800" b="1"/>
            </a:lvl3pPr>
            <a:lvl4pPr marL="626958" indent="0">
              <a:buNone/>
              <a:defRPr sz="700" b="1"/>
            </a:lvl4pPr>
            <a:lvl5pPr marL="835944" indent="0">
              <a:buNone/>
              <a:defRPr sz="700" b="1"/>
            </a:lvl5pPr>
            <a:lvl6pPr marL="1044931" indent="0">
              <a:buNone/>
              <a:defRPr sz="700" b="1"/>
            </a:lvl6pPr>
            <a:lvl7pPr marL="1253917" indent="0">
              <a:buNone/>
              <a:defRPr sz="700" b="1"/>
            </a:lvl7pPr>
            <a:lvl8pPr marL="1462903" indent="0">
              <a:buNone/>
              <a:defRPr sz="700" b="1"/>
            </a:lvl8pPr>
            <a:lvl9pPr marL="1671889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" y="1449917"/>
            <a:ext cx="1212056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" y="1023409"/>
            <a:ext cx="1212533" cy="426508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8986" indent="0">
              <a:buNone/>
              <a:defRPr sz="900" b="1"/>
            </a:lvl2pPr>
            <a:lvl3pPr marL="417972" indent="0">
              <a:buNone/>
              <a:defRPr sz="800" b="1"/>
            </a:lvl3pPr>
            <a:lvl4pPr marL="626958" indent="0">
              <a:buNone/>
              <a:defRPr sz="700" b="1"/>
            </a:lvl4pPr>
            <a:lvl5pPr marL="835944" indent="0">
              <a:buNone/>
              <a:defRPr sz="700" b="1"/>
            </a:lvl5pPr>
            <a:lvl6pPr marL="1044931" indent="0">
              <a:buNone/>
              <a:defRPr sz="700" b="1"/>
            </a:lvl6pPr>
            <a:lvl7pPr marL="1253917" indent="0">
              <a:buNone/>
              <a:defRPr sz="700" b="1"/>
            </a:lvl7pPr>
            <a:lvl8pPr marL="1462903" indent="0">
              <a:buNone/>
              <a:defRPr sz="700" b="1"/>
            </a:lvl8pPr>
            <a:lvl9pPr marL="1671889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" y="1449917"/>
            <a:ext cx="1212533" cy="263419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5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182033"/>
            <a:ext cx="902494" cy="77470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" y="182034"/>
            <a:ext cx="1533525" cy="3902075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" y="956734"/>
            <a:ext cx="902494" cy="3127375"/>
          </a:xfrm>
        </p:spPr>
        <p:txBody>
          <a:bodyPr/>
          <a:lstStyle>
            <a:lvl1pPr marL="0" indent="0">
              <a:buNone/>
              <a:defRPr sz="600"/>
            </a:lvl1pPr>
            <a:lvl2pPr marL="208986" indent="0">
              <a:buNone/>
              <a:defRPr sz="500"/>
            </a:lvl2pPr>
            <a:lvl3pPr marL="417972" indent="0">
              <a:buNone/>
              <a:defRPr sz="500"/>
            </a:lvl3pPr>
            <a:lvl4pPr marL="626958" indent="0">
              <a:buNone/>
              <a:defRPr sz="400"/>
            </a:lvl4pPr>
            <a:lvl5pPr marL="835944" indent="0">
              <a:buNone/>
              <a:defRPr sz="400"/>
            </a:lvl5pPr>
            <a:lvl6pPr marL="1044931" indent="0">
              <a:buNone/>
              <a:defRPr sz="400"/>
            </a:lvl6pPr>
            <a:lvl7pPr marL="1253917" indent="0">
              <a:buNone/>
              <a:defRPr sz="400"/>
            </a:lvl7pPr>
            <a:lvl8pPr marL="1462903" indent="0">
              <a:buNone/>
              <a:defRPr sz="400"/>
            </a:lvl8pPr>
            <a:lvl9pPr marL="167188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" y="3200400"/>
            <a:ext cx="1645920" cy="37782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" y="408517"/>
            <a:ext cx="1645920" cy="2743200"/>
          </a:xfrm>
        </p:spPr>
        <p:txBody>
          <a:bodyPr/>
          <a:lstStyle>
            <a:lvl1pPr marL="0" indent="0">
              <a:buNone/>
              <a:defRPr sz="1500"/>
            </a:lvl1pPr>
            <a:lvl2pPr marL="208986" indent="0">
              <a:buNone/>
              <a:defRPr sz="1300"/>
            </a:lvl2pPr>
            <a:lvl3pPr marL="417972" indent="0">
              <a:buNone/>
              <a:defRPr sz="1100"/>
            </a:lvl3pPr>
            <a:lvl4pPr marL="626958" indent="0">
              <a:buNone/>
              <a:defRPr sz="900"/>
            </a:lvl4pPr>
            <a:lvl5pPr marL="835944" indent="0">
              <a:buNone/>
              <a:defRPr sz="900"/>
            </a:lvl5pPr>
            <a:lvl6pPr marL="1044931" indent="0">
              <a:buNone/>
              <a:defRPr sz="900"/>
            </a:lvl6pPr>
            <a:lvl7pPr marL="1253917" indent="0">
              <a:buNone/>
              <a:defRPr sz="900"/>
            </a:lvl7pPr>
            <a:lvl8pPr marL="1462903" indent="0">
              <a:buNone/>
              <a:defRPr sz="900"/>
            </a:lvl8pPr>
            <a:lvl9pPr marL="1671889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" y="3578225"/>
            <a:ext cx="1645920" cy="536575"/>
          </a:xfrm>
        </p:spPr>
        <p:txBody>
          <a:bodyPr/>
          <a:lstStyle>
            <a:lvl1pPr marL="0" indent="0">
              <a:buNone/>
              <a:defRPr sz="600"/>
            </a:lvl1pPr>
            <a:lvl2pPr marL="208986" indent="0">
              <a:buNone/>
              <a:defRPr sz="500"/>
            </a:lvl2pPr>
            <a:lvl3pPr marL="417972" indent="0">
              <a:buNone/>
              <a:defRPr sz="500"/>
            </a:lvl3pPr>
            <a:lvl4pPr marL="626958" indent="0">
              <a:buNone/>
              <a:defRPr sz="400"/>
            </a:lvl4pPr>
            <a:lvl5pPr marL="835944" indent="0">
              <a:buNone/>
              <a:defRPr sz="400"/>
            </a:lvl5pPr>
            <a:lvl6pPr marL="1044931" indent="0">
              <a:buNone/>
              <a:defRPr sz="400"/>
            </a:lvl6pPr>
            <a:lvl7pPr marL="1253917" indent="0">
              <a:buNone/>
              <a:defRPr sz="400"/>
            </a:lvl7pPr>
            <a:lvl8pPr marL="1462903" indent="0">
              <a:buNone/>
              <a:defRPr sz="400"/>
            </a:lvl8pPr>
            <a:lvl9pPr marL="167188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183092"/>
            <a:ext cx="2468880" cy="762000"/>
          </a:xfrm>
          <a:prstGeom prst="rect">
            <a:avLst/>
          </a:prstGeom>
        </p:spPr>
        <p:txBody>
          <a:bodyPr vert="horz" lIns="41797" tIns="20899" rIns="41797" bIns="208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066800"/>
            <a:ext cx="2468880" cy="3017309"/>
          </a:xfrm>
          <a:prstGeom prst="rect">
            <a:avLst/>
          </a:prstGeom>
        </p:spPr>
        <p:txBody>
          <a:bodyPr vert="horz" lIns="41797" tIns="20899" rIns="41797" bIns="208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" y="4237567"/>
            <a:ext cx="6400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58EE-152A-CF48-B144-BC50E5B18CC4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" y="4237567"/>
            <a:ext cx="8686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" y="4237567"/>
            <a:ext cx="640080" cy="243417"/>
          </a:xfrm>
          <a:prstGeom prst="rect">
            <a:avLst/>
          </a:prstGeom>
        </p:spPr>
        <p:txBody>
          <a:bodyPr vert="horz" lIns="41797" tIns="20899" rIns="41797" bIns="20899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E7EC-F905-A64D-A9D0-D6353368E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986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40" indent="-156740" algn="l" defTabSz="2089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02" indent="-130616" algn="l" defTabSz="208986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65" indent="-104493" algn="l" defTabSz="208986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1451" indent="-104493" algn="l" defTabSz="208986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0438" indent="-104493" algn="l" defTabSz="208986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424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410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396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382" indent="-104493" algn="l" defTabSz="208986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86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72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58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44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931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917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903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89" algn="l" defTabSz="208986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Basic Rules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/>
          <a:lstStyle/>
          <a:p>
            <a:r>
              <a:rPr lang="en-US" dirty="0" smtClean="0"/>
              <a:t>One person at each</a:t>
            </a:r>
            <a:br>
              <a:rPr lang="en-US" dirty="0" smtClean="0"/>
            </a:br>
            <a:r>
              <a:rPr lang="en-US" dirty="0" smtClean="0"/>
              <a:t>table records and</a:t>
            </a:r>
            <a:br>
              <a:rPr lang="en-US" dirty="0" smtClean="0"/>
            </a:br>
            <a:r>
              <a:rPr lang="en-US" dirty="0" smtClean="0"/>
              <a:t>charts results for</a:t>
            </a:r>
            <a:br>
              <a:rPr lang="en-US" dirty="0" smtClean="0"/>
            </a:br>
            <a:r>
              <a:rPr lang="en-US" dirty="0" smtClean="0"/>
              <a:t>each round</a:t>
            </a:r>
          </a:p>
          <a:p>
            <a:r>
              <a:rPr lang="en-US" dirty="0" smtClean="0"/>
              <a:t>Each other person rolls three dice per turn.  This represents the work of the organization.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ten turns in a round</a:t>
            </a:r>
          </a:p>
          <a:p>
            <a:r>
              <a:rPr lang="en-US" dirty="0" smtClean="0"/>
              <a:t>We will play three rounds, but stop and have a discussion after each round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5527" y="474543"/>
            <a:ext cx="686959" cy="68695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16173" y="912932"/>
            <a:ext cx="686929" cy="244051"/>
          </a:xfrm>
          <a:custGeom>
            <a:avLst/>
            <a:gdLst>
              <a:gd name="connsiteX0" fmla="*/ 0 w 686929"/>
              <a:gd name="connsiteY0" fmla="*/ 239532 h 244051"/>
              <a:gd name="connsiteX1" fmla="*/ 686929 w 686929"/>
              <a:gd name="connsiteY1" fmla="*/ 244051 h 244051"/>
              <a:gd name="connsiteX2" fmla="*/ 686929 w 686929"/>
              <a:gd name="connsiteY2" fmla="*/ 0 h 244051"/>
              <a:gd name="connsiteX3" fmla="*/ 479043 w 686929"/>
              <a:gd name="connsiteY3" fmla="*/ 122026 h 244051"/>
              <a:gd name="connsiteX4" fmla="*/ 198848 w 686929"/>
              <a:gd name="connsiteY4" fmla="*/ 203376 h 244051"/>
              <a:gd name="connsiteX5" fmla="*/ 0 w 686929"/>
              <a:gd name="connsiteY5" fmla="*/ 239532 h 24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929" h="244051">
                <a:moveTo>
                  <a:pt x="0" y="239532"/>
                </a:moveTo>
                <a:lnTo>
                  <a:pt x="686929" y="244051"/>
                </a:lnTo>
                <a:lnTo>
                  <a:pt x="686929" y="0"/>
                </a:lnTo>
                <a:lnTo>
                  <a:pt x="479043" y="122026"/>
                </a:lnTo>
                <a:lnTo>
                  <a:pt x="198848" y="203376"/>
                </a:lnTo>
                <a:lnTo>
                  <a:pt x="0" y="239532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11653" y="569452"/>
            <a:ext cx="691449" cy="583011"/>
          </a:xfrm>
          <a:custGeom>
            <a:avLst/>
            <a:gdLst>
              <a:gd name="connsiteX0" fmla="*/ 0 w 691449"/>
              <a:gd name="connsiteY0" fmla="*/ 583011 h 583011"/>
              <a:gd name="connsiteX1" fmla="*/ 207887 w 691449"/>
              <a:gd name="connsiteY1" fmla="*/ 465505 h 583011"/>
              <a:gd name="connsiteX2" fmla="*/ 492601 w 691449"/>
              <a:gd name="connsiteY2" fmla="*/ 257609 h 583011"/>
              <a:gd name="connsiteX3" fmla="*/ 691449 w 691449"/>
              <a:gd name="connsiteY3" fmla="*/ 171740 h 583011"/>
              <a:gd name="connsiteX4" fmla="*/ 691449 w 691449"/>
              <a:gd name="connsiteY4" fmla="*/ 0 h 583011"/>
              <a:gd name="connsiteX5" fmla="*/ 488082 w 691449"/>
              <a:gd name="connsiteY5" fmla="*/ 144623 h 583011"/>
              <a:gd name="connsiteX6" fmla="*/ 198848 w 691449"/>
              <a:gd name="connsiteY6" fmla="*/ 397713 h 583011"/>
              <a:gd name="connsiteX7" fmla="*/ 0 w 691449"/>
              <a:gd name="connsiteY7" fmla="*/ 583011 h 58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449" h="583011">
                <a:moveTo>
                  <a:pt x="0" y="583011"/>
                </a:moveTo>
                <a:lnTo>
                  <a:pt x="207887" y="465505"/>
                </a:lnTo>
                <a:lnTo>
                  <a:pt x="492601" y="257609"/>
                </a:lnTo>
                <a:lnTo>
                  <a:pt x="691449" y="171740"/>
                </a:lnTo>
                <a:lnTo>
                  <a:pt x="691449" y="0"/>
                </a:lnTo>
                <a:lnTo>
                  <a:pt x="488082" y="144623"/>
                </a:lnTo>
                <a:lnTo>
                  <a:pt x="198848" y="397713"/>
                </a:lnTo>
                <a:lnTo>
                  <a:pt x="0" y="58301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76353" y="1042997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17937" y="1139941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98272" y="2316064"/>
            <a:ext cx="463742" cy="4890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87018" y="2316064"/>
            <a:ext cx="463742" cy="4890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75764" y="2316064"/>
            <a:ext cx="463742" cy="48903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970542" y="1139941"/>
            <a:ext cx="2151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23582" y="1042997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86846" y="1139941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2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Recorder Rules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>
            <a:normAutofit/>
          </a:bodyPr>
          <a:lstStyle/>
          <a:p>
            <a:r>
              <a:rPr lang="en-US" dirty="0" smtClean="0"/>
              <a:t>For each round, keep a tally of the three types of success metrics at your table.  </a:t>
            </a:r>
          </a:p>
          <a:p>
            <a:pPr lvl="1"/>
            <a:r>
              <a:rPr lang="en-US" dirty="0" smtClean="0"/>
              <a:t>Total up after every round.</a:t>
            </a:r>
          </a:p>
          <a:p>
            <a:pPr lvl="1"/>
            <a:r>
              <a:rPr lang="en-US" dirty="0" smtClean="0"/>
              <a:t>Use the the score sheet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After each round plot cumulative totals in a stacked line chart on the blank chart sheet</a:t>
            </a:r>
          </a:p>
        </p:txBody>
      </p:sp>
      <p:sp>
        <p:nvSpPr>
          <p:cNvPr id="5" name="Rectangle 4"/>
          <p:cNvSpPr/>
          <p:nvPr/>
        </p:nvSpPr>
        <p:spPr>
          <a:xfrm>
            <a:off x="494455" y="3243856"/>
            <a:ext cx="1871034" cy="116191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15320" y="4194551"/>
            <a:ext cx="474687" cy="4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2093" y="4297797"/>
            <a:ext cx="4899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Round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383690" y="3717092"/>
            <a:ext cx="1161917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62007" y="4064679"/>
            <a:ext cx="236663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2007" y="3840683"/>
            <a:ext cx="288661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62007" y="3616687"/>
            <a:ext cx="288661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62007" y="3392691"/>
            <a:ext cx="288661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2007" y="3168695"/>
            <a:ext cx="288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98670" y="4220858"/>
            <a:ext cx="367074" cy="17554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97604" y="4064679"/>
            <a:ext cx="367074" cy="331719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91246" y="3725333"/>
            <a:ext cx="367074" cy="6625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11478" y="4102176"/>
            <a:ext cx="15106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 </a:t>
            </a:r>
            <a:r>
              <a:rPr lang="en-US" dirty="0" smtClean="0"/>
              <a:t>4 (Type 1 success metric)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34985" y="3956957"/>
            <a:ext cx="6704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 </a:t>
            </a:r>
            <a:r>
              <a:rPr lang="en-US" dirty="0" smtClean="0"/>
              <a:t>7 (3 + 4)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57628" y="3633327"/>
            <a:ext cx="6992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 </a:t>
            </a:r>
            <a:r>
              <a:rPr lang="en-US" dirty="0" smtClean="0"/>
              <a:t>13 (6 + 7)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651079" y="3243856"/>
            <a:ext cx="7144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Example for round 1 using the tallies above</a:t>
            </a:r>
            <a:endParaRPr lang="en-US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568226" y="4194551"/>
            <a:ext cx="463871" cy="383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round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779697" y="4378288"/>
            <a:ext cx="0" cy="5496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352664" y="4378288"/>
            <a:ext cx="0" cy="5496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25631" y="4378288"/>
            <a:ext cx="0" cy="5496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8597" y="4378288"/>
            <a:ext cx="0" cy="5496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438432" y="1505369"/>
            <a:ext cx="47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45307" y="1868154"/>
            <a:ext cx="3017" cy="11281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05032" y="1868154"/>
            <a:ext cx="3017" cy="11281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55707" y="1868154"/>
            <a:ext cx="3017" cy="11281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15432" y="1868154"/>
            <a:ext cx="3017" cy="112816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23718" y="2011436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74393" y="2011436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34118" y="2011436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24798" y="2154882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84523" y="2154882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35198" y="2154882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94923" y="2154882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917975" y="2154882"/>
            <a:ext cx="3017" cy="10256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7992" y="2177204"/>
            <a:ext cx="249143" cy="5731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5376" y="2132538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991904" y="2132538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438432" y="2132538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5376" y="1986466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91904" y="1997050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438432" y="1997050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45376" y="1855576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91904" y="1855576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438432" y="1855576"/>
            <a:ext cx="438464" cy="1354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75212" y="1811352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75212" y="1957126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/>
              </a:rPr>
              <a:t>2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75212" y="2102899"/>
            <a:ext cx="2366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/>
              </a:rPr>
              <a:t>3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4636" y="1505369"/>
            <a:ext cx="47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991904" y="1505369"/>
            <a:ext cx="474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05184" y="4194551"/>
            <a:ext cx="474687" cy="4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388881"/>
          </a:xfrm>
          <a:prstGeom prst="rect">
            <a:avLst/>
          </a:prstGeom>
          <a:solidFill>
            <a:srgbClr val="008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2314"/>
            <a:ext cx="2468880" cy="305009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Pick a New Rule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" y="388881"/>
            <a:ext cx="2468880" cy="4067308"/>
          </a:xfrm>
        </p:spPr>
        <p:txBody>
          <a:bodyPr>
            <a:normAutofit/>
          </a:bodyPr>
          <a:lstStyle/>
          <a:p>
            <a:r>
              <a:rPr lang="en-US" dirty="0" smtClean="0"/>
              <a:t>Before your team begins the </a:t>
            </a:r>
            <a:r>
              <a:rPr lang="en-US" dirty="0" smtClean="0"/>
              <a:t>second and third rounds, </a:t>
            </a:r>
            <a:r>
              <a:rPr lang="en-US" dirty="0" smtClean="0"/>
              <a:t>pick one of the new rule cards </a:t>
            </a:r>
          </a:p>
          <a:p>
            <a:r>
              <a:rPr lang="en-US" dirty="0" smtClean="0"/>
              <a:t>Each card alters in some way how you roll the dice (i.e. how your organization conducts it’s mission)</a:t>
            </a:r>
          </a:p>
          <a:p>
            <a:r>
              <a:rPr lang="en-US" dirty="0" smtClean="0"/>
              <a:t>These new capabilities take time to implement</a:t>
            </a:r>
          </a:p>
          <a:p>
            <a:pPr lvl="1"/>
            <a:r>
              <a:rPr lang="en-US" dirty="0" smtClean="0"/>
              <a:t>Each card indicates in what turn the new ability comes into effect</a:t>
            </a:r>
          </a:p>
          <a:p>
            <a:r>
              <a:rPr lang="en-US" dirty="0" smtClean="0"/>
              <a:t>You can only pick one for the entire team</a:t>
            </a:r>
          </a:p>
        </p:txBody>
      </p:sp>
    </p:spTree>
    <p:extLst>
      <p:ext uri="{BB962C8B-B14F-4D97-AF65-F5344CB8AC3E}">
        <p14:creationId xmlns:p14="http://schemas.microsoft.com/office/powerpoint/2010/main" val="298580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163</Words>
  <Application>Microsoft Macintosh PowerPoint</Application>
  <PresentationFormat>Custom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Basic Rules</vt:lpstr>
      <vt:lpstr>Recorder Rules</vt:lpstr>
      <vt:lpstr>Pick a New Rule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Rules</dc:title>
  <dc:creator>David Kane</dc:creator>
  <cp:lastModifiedBy>David Kane</cp:lastModifiedBy>
  <cp:revision>30</cp:revision>
  <cp:lastPrinted>2015-06-28T02:44:09Z</cp:lastPrinted>
  <dcterms:created xsi:type="dcterms:W3CDTF">2015-06-28T01:01:34Z</dcterms:created>
  <dcterms:modified xsi:type="dcterms:W3CDTF">2016-01-05T02:40:24Z</dcterms:modified>
</cp:coreProperties>
</file>